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11.jpg" ContentType="image/gif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4.jpeg"/><Relationship Id="rId7" Type="http://schemas.openxmlformats.org/officeDocument/2006/relationships/image" Target="../media/image5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6.jpeg"/><Relationship Id="rId4" Type="http://schemas.openxmlformats.org/officeDocument/2006/relationships/image" Target="../media/image13.jpeg"/><Relationship Id="rId9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4.jpeg"/><Relationship Id="rId7" Type="http://schemas.openxmlformats.org/officeDocument/2006/relationships/image" Target="../media/image5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7.jpg"/><Relationship Id="rId4" Type="http://schemas.openxmlformats.org/officeDocument/2006/relationships/image" Target="../media/image13.jpeg"/><Relationship Id="rId9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freeppt.ru/load/36_detskikh_fonov_v_kletku/1-1-0-267" TargetMode="External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fantik47.rusedu.net/gallery/3117/fon_geometriya.jp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g"/><Relationship Id="rId4" Type="http://schemas.openxmlformats.org/officeDocument/2006/relationships/image" Target="../media/image5.jpeg"/><Relationship Id="rId9" Type="http://schemas.openxmlformats.org/officeDocument/2006/relationships/image" Target="../media/image10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g"/><Relationship Id="rId4" Type="http://schemas.openxmlformats.org/officeDocument/2006/relationships/image" Target="../media/image12.jpeg"/><Relationship Id="rId9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g"/><Relationship Id="rId4" Type="http://schemas.openxmlformats.org/officeDocument/2006/relationships/image" Target="../media/image13.jpeg"/><Relationship Id="rId9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g"/><Relationship Id="rId4" Type="http://schemas.openxmlformats.org/officeDocument/2006/relationships/image" Target="../media/image13.jpeg"/><Relationship Id="rId9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g"/><Relationship Id="rId4" Type="http://schemas.openxmlformats.org/officeDocument/2006/relationships/image" Target="../media/image13.jpeg"/><Relationship Id="rId9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g"/><Relationship Id="rId4" Type="http://schemas.openxmlformats.org/officeDocument/2006/relationships/image" Target="../media/image13.jpeg"/><Relationship Id="rId9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4.jpeg"/><Relationship Id="rId7" Type="http://schemas.openxmlformats.org/officeDocument/2006/relationships/image" Target="../media/image15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g"/><Relationship Id="rId4" Type="http://schemas.openxmlformats.org/officeDocument/2006/relationships/image" Target="../media/image13.jpeg"/><Relationship Id="rId9" Type="http://schemas.openxmlformats.org/officeDocument/2006/relationships/image" Target="../media/image10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4.jpeg"/><Relationship Id="rId7" Type="http://schemas.openxmlformats.org/officeDocument/2006/relationships/image" Target="../media/image5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13.jpeg"/><Relationship Id="rId9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9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>
            <a:normAutofit/>
          </a:bodyPr>
          <a:lstStyle/>
          <a:p>
            <a:r>
              <a:rPr lang="ru-RU" sz="7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Функции и графики</a:t>
            </a:r>
            <a:endParaRPr lang="ru-RU" sz="7200" b="1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844824"/>
            <a:ext cx="6400800" cy="79208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Элективный курс по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математике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9 класс</a:t>
            </a:r>
            <a:endParaRPr lang="ru-RU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492896"/>
            <a:ext cx="3960440" cy="3185572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323528" y="5883934"/>
            <a:ext cx="6048672" cy="4756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Автор: учитель математики МКОУ Обская ООШ</a:t>
            </a:r>
          </a:p>
          <a:p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Водянова Елена Анатольевна</a:t>
            </a:r>
            <a:endParaRPr lang="ru-RU" sz="1600" i="1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73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8424936" cy="1091265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Ситуация 9.</a:t>
            </a:r>
          </a:p>
          <a:p>
            <a:pPr algn="l"/>
            <a:r>
              <a:rPr lang="ru-RU" sz="1800" i="1" dirty="0" smtClean="0">
                <a:solidFill>
                  <a:schemeClr val="tx1"/>
                </a:solidFill>
                <a:latin typeface="Cambria" pitchFamily="18" charset="0"/>
              </a:rPr>
              <a:t>Точка А вращается вокруг точки О (ри.1) (х – время вращения, у – расстояние от точки А до прямой а)</a:t>
            </a:r>
            <a:endParaRPr lang="ru-RU" sz="1800" i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835968" y="485056"/>
            <a:ext cx="7416824" cy="697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График  функции  и  реальная  ситуация</a:t>
            </a:r>
            <a:endParaRPr lang="ru-RU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271" y="2239114"/>
            <a:ext cx="1904218" cy="172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60000">
            <a:off x="3980291" y="4496365"/>
            <a:ext cx="1609373" cy="1224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000">
            <a:off x="1263046" y="4499293"/>
            <a:ext cx="2036440" cy="1224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60000">
            <a:off x="6217770" y="2241574"/>
            <a:ext cx="2218845" cy="1764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9759" y="4521788"/>
            <a:ext cx="2011254" cy="12240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40361" y="5126862"/>
            <a:ext cx="1548000" cy="15480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946" y="5269094"/>
            <a:ext cx="1339829" cy="1440000"/>
          </a:xfrm>
          <a:prstGeom prst="rect">
            <a:avLst/>
          </a:prstGeom>
        </p:spPr>
      </p:pic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8005437" y="6165304"/>
            <a:ext cx="777815" cy="432048"/>
          </a:xfrm>
          <a:prstGeom prst="actionButtonForwardNex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222346"/>
            <a:ext cx="2076786" cy="144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217905" y="366234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Рис.1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272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8424936" cy="1091265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Ситуация 10.</a:t>
            </a:r>
          </a:p>
          <a:p>
            <a:pPr algn="l"/>
            <a:r>
              <a:rPr lang="ru-RU" sz="1800" i="1" dirty="0" smtClean="0">
                <a:solidFill>
                  <a:schemeClr val="tx1"/>
                </a:solidFill>
                <a:latin typeface="Cambria" pitchFamily="18" charset="0"/>
              </a:rPr>
              <a:t>Путник поднимается на гору (ри.2) (х – высота подъема, у – расстояние путника до прямой АВ)</a:t>
            </a:r>
            <a:endParaRPr lang="ru-RU" sz="1800" i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835968" y="485056"/>
            <a:ext cx="7416824" cy="697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График  функции  и  реальная  ситуация</a:t>
            </a:r>
            <a:endParaRPr lang="ru-RU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271" y="2239114"/>
            <a:ext cx="1904218" cy="172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60000">
            <a:off x="3980291" y="4496365"/>
            <a:ext cx="1609373" cy="1224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000">
            <a:off x="1263046" y="4499293"/>
            <a:ext cx="2036440" cy="1224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60000">
            <a:off x="6217770" y="2241574"/>
            <a:ext cx="2218845" cy="1764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9759" y="4521788"/>
            <a:ext cx="2011254" cy="12240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40361" y="5126862"/>
            <a:ext cx="1548000" cy="15480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946" y="5269094"/>
            <a:ext cx="1339829" cy="1440000"/>
          </a:xfrm>
          <a:prstGeom prst="rect">
            <a:avLst/>
          </a:prstGeom>
        </p:spPr>
      </p:pic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8005437" y="6165304"/>
            <a:ext cx="777815" cy="432048"/>
          </a:xfrm>
          <a:prstGeom prst="actionButtonForwardNex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230001"/>
            <a:ext cx="2076786" cy="142468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217905" y="366234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Рис.2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905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3131840" y="548680"/>
            <a:ext cx="4976936" cy="1719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9600" dirty="0" smtClean="0">
                <a:solidFill>
                  <a:srgbClr val="FF0000"/>
                </a:solidFill>
                <a:latin typeface="Monotype Corsiva" pitchFamily="66" charset="0"/>
              </a:rPr>
              <a:t>Молодцы!</a:t>
            </a:r>
            <a:endParaRPr lang="ru-RU" sz="9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4067944" y="548680"/>
            <a:ext cx="4824536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Используемые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ресурсы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</a:p>
          <a:p>
            <a:pPr marL="457200" indent="-457200" algn="l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Цукарь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А.Я.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Функции и графики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: Задания образного характера для учащихся 7-11 классов.</a:t>
            </a:r>
          </a:p>
          <a:p>
            <a:pPr marL="457200" indent="-457200" algn="l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hlinkClick r:id="rId3"/>
              </a:rPr>
              <a:t>http://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hlinkClick r:id="rId3"/>
              </a:rPr>
              <a:t>freeppt.ru/load/36_detskikh_fonov_v_kletku/1-1-0-267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</a:t>
            </a:r>
          </a:p>
          <a:p>
            <a:pPr marL="457200" indent="-457200" algn="l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hlinkClick r:id="rId4"/>
              </a:rPr>
              <a:t>http://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hlinkClick r:id="rId4"/>
              </a:rPr>
              <a:t>fantik47.rusedu.net/gallery/3117/fon_geometriya.jpg</a:t>
            </a:r>
            <a:r>
              <a:rPr lang="ru-RU" sz="200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96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182479"/>
            <a:ext cx="7785248" cy="697632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Ситуация 1.</a:t>
            </a:r>
          </a:p>
          <a:p>
            <a:pPr algn="l"/>
            <a:r>
              <a:rPr lang="ru-RU" sz="1800" i="1" dirty="0" smtClean="0">
                <a:solidFill>
                  <a:schemeClr val="tx1"/>
                </a:solidFill>
                <a:latin typeface="Cambria" pitchFamily="18" charset="0"/>
              </a:rPr>
              <a:t>На бахче растет арбуз (х – время роста, у – масса арбуза)</a:t>
            </a:r>
            <a:endParaRPr lang="ru-RU" sz="1800" i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835968" y="485056"/>
            <a:ext cx="7416824" cy="697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График  функции  и  реальная  ситуация</a:t>
            </a:r>
            <a:endParaRPr lang="ru-RU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2182391"/>
            <a:ext cx="1904218" cy="172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638" y="4567140"/>
            <a:ext cx="2011257" cy="1224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000">
            <a:off x="3773532" y="4617788"/>
            <a:ext cx="2036440" cy="1224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60000">
            <a:off x="3007876" y="2189861"/>
            <a:ext cx="2218845" cy="1764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498" y="2207861"/>
            <a:ext cx="2366175" cy="1728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60000">
            <a:off x="6310688" y="4653136"/>
            <a:ext cx="2434743" cy="12240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99792" y="5124289"/>
            <a:ext cx="1548000" cy="15480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5265136"/>
            <a:ext cx="1339829" cy="1440000"/>
          </a:xfrm>
          <a:prstGeom prst="rect">
            <a:avLst/>
          </a:prstGeom>
        </p:spPr>
      </p:pic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8005437" y="6165304"/>
            <a:ext cx="777815" cy="432048"/>
          </a:xfrm>
          <a:prstGeom prst="actionButtonForwardNex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62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after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8352928" cy="936103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Ситуация 2.</a:t>
            </a:r>
          </a:p>
          <a:p>
            <a:pPr algn="l"/>
            <a:r>
              <a:rPr lang="ru-RU" sz="1800" i="1" dirty="0" smtClean="0">
                <a:solidFill>
                  <a:schemeClr val="tx1"/>
                </a:solidFill>
                <a:latin typeface="Cambria" pitchFamily="18" charset="0"/>
              </a:rPr>
              <a:t>На голове человека растут волосы, которые регулярно стригут (х – время между стрижками, у – общая длина волос)</a:t>
            </a:r>
            <a:endParaRPr lang="ru-RU" sz="1800" i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835968" y="485056"/>
            <a:ext cx="7416824" cy="697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График  функции  и  реальная  ситуация</a:t>
            </a:r>
            <a:endParaRPr lang="ru-RU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2182391"/>
            <a:ext cx="1904218" cy="172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60000">
            <a:off x="3934478" y="4496365"/>
            <a:ext cx="1701000" cy="1224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000">
            <a:off x="1263046" y="4499293"/>
            <a:ext cx="2036440" cy="1224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60000">
            <a:off x="3007876" y="2189861"/>
            <a:ext cx="2218845" cy="1764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498" y="2207861"/>
            <a:ext cx="2366175" cy="1728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60000">
            <a:off x="6338013" y="4502768"/>
            <a:ext cx="2434743" cy="12240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91427" y="5161094"/>
            <a:ext cx="1548000" cy="15480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946" y="5269094"/>
            <a:ext cx="1339829" cy="1440000"/>
          </a:xfrm>
          <a:prstGeom prst="rect">
            <a:avLst/>
          </a:prstGeom>
        </p:spPr>
      </p:pic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8005437" y="6165304"/>
            <a:ext cx="777815" cy="432048"/>
          </a:xfrm>
          <a:prstGeom prst="actionButtonForwardNex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96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after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8352928" cy="936103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Ситуация 3.</a:t>
            </a:r>
          </a:p>
          <a:p>
            <a:pPr algn="l"/>
            <a:r>
              <a:rPr lang="ru-RU" sz="1800" i="1" dirty="0" smtClean="0">
                <a:solidFill>
                  <a:schemeClr val="tx1"/>
                </a:solidFill>
                <a:latin typeface="Cambria" pitchFamily="18" charset="0"/>
              </a:rPr>
              <a:t>Через каждый час рабочего времени на склад сдают изготовленные детали (х – время работы, у – количество деталей на складе)</a:t>
            </a:r>
            <a:endParaRPr lang="ru-RU" sz="1800" i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835968" y="485056"/>
            <a:ext cx="7416824" cy="697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График  функции  и  реальная  ситуация</a:t>
            </a:r>
            <a:endParaRPr lang="ru-RU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2182391"/>
            <a:ext cx="1904218" cy="172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60000">
            <a:off x="3980291" y="4496365"/>
            <a:ext cx="1609373" cy="1224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000">
            <a:off x="1263046" y="4499293"/>
            <a:ext cx="2036440" cy="1224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60000">
            <a:off x="3007876" y="2189861"/>
            <a:ext cx="2218845" cy="1764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498" y="2207861"/>
            <a:ext cx="2366175" cy="1728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60000">
            <a:off x="6338014" y="4521788"/>
            <a:ext cx="2434743" cy="12240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40361" y="5126862"/>
            <a:ext cx="1548000" cy="15480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946" y="5269094"/>
            <a:ext cx="1339829" cy="1440000"/>
          </a:xfrm>
          <a:prstGeom prst="rect">
            <a:avLst/>
          </a:prstGeom>
        </p:spPr>
      </p:pic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8005437" y="6165304"/>
            <a:ext cx="777815" cy="432048"/>
          </a:xfrm>
          <a:prstGeom prst="actionButtonForwardNex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51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after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8352928" cy="936103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Ситуация 4.</a:t>
            </a:r>
          </a:p>
          <a:p>
            <a:pPr algn="l"/>
            <a:r>
              <a:rPr lang="ru-RU" sz="1800" i="1" dirty="0" smtClean="0">
                <a:solidFill>
                  <a:schemeClr val="tx1"/>
                </a:solidFill>
                <a:latin typeface="Cambria" pitchFamily="18" charset="0"/>
              </a:rPr>
              <a:t>Мальчик на санках скатывается с горки (х – время движения, у – скорость мальчика)</a:t>
            </a:r>
            <a:endParaRPr lang="ru-RU" sz="1800" i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835968" y="485056"/>
            <a:ext cx="7416824" cy="697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График  функции  и  реальная  ситуация</a:t>
            </a:r>
            <a:endParaRPr lang="ru-RU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2182391"/>
            <a:ext cx="1904218" cy="172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60000">
            <a:off x="3980291" y="4496365"/>
            <a:ext cx="1609373" cy="1224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000">
            <a:off x="1263046" y="4499293"/>
            <a:ext cx="2036440" cy="1224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60000">
            <a:off x="3007876" y="2189861"/>
            <a:ext cx="2218845" cy="1764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498" y="2207861"/>
            <a:ext cx="2366175" cy="1728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60000">
            <a:off x="6338014" y="4521788"/>
            <a:ext cx="2434743" cy="12240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40361" y="5126862"/>
            <a:ext cx="1548000" cy="15480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946" y="5269094"/>
            <a:ext cx="1339829" cy="1440000"/>
          </a:xfrm>
          <a:prstGeom prst="rect">
            <a:avLst/>
          </a:prstGeom>
        </p:spPr>
      </p:pic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8005437" y="6165304"/>
            <a:ext cx="777815" cy="432048"/>
          </a:xfrm>
          <a:prstGeom prst="actionButtonForwardNex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796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after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8352928" cy="936103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Ситуация 5.</a:t>
            </a:r>
          </a:p>
          <a:p>
            <a:pPr algn="l"/>
            <a:r>
              <a:rPr lang="ru-RU" sz="1800" i="1" dirty="0" smtClean="0">
                <a:solidFill>
                  <a:schemeClr val="tx1"/>
                </a:solidFill>
                <a:latin typeface="Cambria" pitchFamily="18" charset="0"/>
              </a:rPr>
              <a:t>Яблоко росло, его сорвали и положили сушить (х – время, у – масса яблока)</a:t>
            </a:r>
            <a:endParaRPr lang="ru-RU" sz="1800" i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835968" y="485056"/>
            <a:ext cx="7416824" cy="697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График  функции  и  реальная  ситуация</a:t>
            </a:r>
            <a:endParaRPr lang="ru-RU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2182391"/>
            <a:ext cx="1904218" cy="172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60000">
            <a:off x="3980291" y="4496365"/>
            <a:ext cx="1609373" cy="1224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000">
            <a:off x="1263046" y="4499293"/>
            <a:ext cx="2036440" cy="1224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60000">
            <a:off x="3007876" y="2189861"/>
            <a:ext cx="2218845" cy="1764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498" y="2207861"/>
            <a:ext cx="2366175" cy="1728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60000">
            <a:off x="6387022" y="4521788"/>
            <a:ext cx="2336727" cy="12240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40361" y="5126862"/>
            <a:ext cx="1548000" cy="15480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946" y="5269094"/>
            <a:ext cx="1339829" cy="1440000"/>
          </a:xfrm>
          <a:prstGeom prst="rect">
            <a:avLst/>
          </a:prstGeom>
        </p:spPr>
      </p:pic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8005437" y="6165304"/>
            <a:ext cx="777815" cy="432048"/>
          </a:xfrm>
          <a:prstGeom prst="actionButtonForwardNex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44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after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8352928" cy="936103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Ситуация 6.</a:t>
            </a:r>
          </a:p>
          <a:p>
            <a:pPr algn="l"/>
            <a:r>
              <a:rPr lang="ru-RU" sz="1800" i="1" dirty="0" smtClean="0">
                <a:solidFill>
                  <a:schemeClr val="tx1"/>
                </a:solidFill>
                <a:latin typeface="Cambria" pitchFamily="18" charset="0"/>
              </a:rPr>
              <a:t>Температура вода на поверхности озера (х – время, прошедшее с начала года, у – температура верхнего слоя воды)</a:t>
            </a:r>
            <a:endParaRPr lang="ru-RU" sz="1800" i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835968" y="485056"/>
            <a:ext cx="7416824" cy="697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График  функции  и  реальная  ситуация</a:t>
            </a:r>
            <a:endParaRPr lang="ru-RU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2182391"/>
            <a:ext cx="1904218" cy="172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60000">
            <a:off x="3980291" y="4496365"/>
            <a:ext cx="1609373" cy="1224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000">
            <a:off x="1263046" y="4499293"/>
            <a:ext cx="2036440" cy="1224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60000">
            <a:off x="3007876" y="2189861"/>
            <a:ext cx="2218845" cy="1764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498" y="2207861"/>
            <a:ext cx="2366175" cy="1728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9759" y="4521788"/>
            <a:ext cx="2011254" cy="12240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40361" y="5126862"/>
            <a:ext cx="1548000" cy="15480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946" y="5269094"/>
            <a:ext cx="1339829" cy="1440000"/>
          </a:xfrm>
          <a:prstGeom prst="rect">
            <a:avLst/>
          </a:prstGeom>
        </p:spPr>
      </p:pic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8005437" y="6165304"/>
            <a:ext cx="777815" cy="432048"/>
          </a:xfrm>
          <a:prstGeom prst="actionButtonForwardNex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7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8424936" cy="1091265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Ситуация 7.</a:t>
            </a:r>
          </a:p>
          <a:p>
            <a:pPr algn="l"/>
            <a:r>
              <a:rPr lang="ru-RU" sz="1800" i="1" dirty="0" smtClean="0">
                <a:solidFill>
                  <a:schemeClr val="tx1"/>
                </a:solidFill>
                <a:latin typeface="Cambria" pitchFamily="18" charset="0"/>
              </a:rPr>
              <a:t>На счету в банке имеются деньги, на которые  начисляются проценты и часть которых иногда снимается со счета(х – время, у – количество денег на счету)</a:t>
            </a:r>
            <a:endParaRPr lang="ru-RU" sz="1800" i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835968" y="485056"/>
            <a:ext cx="7416824" cy="697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График  функции  и  реальная  ситуация</a:t>
            </a:r>
            <a:endParaRPr lang="ru-RU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2182391"/>
            <a:ext cx="1904218" cy="172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60000">
            <a:off x="3980291" y="4496365"/>
            <a:ext cx="1609373" cy="1224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000">
            <a:off x="1263046" y="4499293"/>
            <a:ext cx="2036440" cy="1224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60000">
            <a:off x="3007876" y="2189861"/>
            <a:ext cx="2218845" cy="1764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60000">
            <a:off x="5885578" y="2164391"/>
            <a:ext cx="2352000" cy="1764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9759" y="4521788"/>
            <a:ext cx="2011254" cy="12240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40361" y="5126862"/>
            <a:ext cx="1548000" cy="15480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946" y="5269094"/>
            <a:ext cx="1339829" cy="1440000"/>
          </a:xfrm>
          <a:prstGeom prst="rect">
            <a:avLst/>
          </a:prstGeom>
        </p:spPr>
      </p:pic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8005437" y="6165304"/>
            <a:ext cx="777815" cy="432048"/>
          </a:xfrm>
          <a:prstGeom prst="actionButtonForwardNex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35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8424936" cy="1091265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Ситуация 8.</a:t>
            </a:r>
          </a:p>
          <a:p>
            <a:pPr algn="l"/>
            <a:r>
              <a:rPr lang="ru-RU" sz="1800" i="1" dirty="0" smtClean="0">
                <a:solidFill>
                  <a:schemeClr val="tx1"/>
                </a:solidFill>
                <a:latin typeface="Cambria" pitchFamily="18" charset="0"/>
              </a:rPr>
              <a:t>Мяч подняли над полом и выпустили из рук (х – время движения мяча, у – высота мяча над полом)</a:t>
            </a:r>
            <a:endParaRPr lang="ru-RU" sz="1800" i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835968" y="485056"/>
            <a:ext cx="7416824" cy="697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График  функции  и  реальная  ситуация</a:t>
            </a:r>
            <a:endParaRPr lang="ru-RU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266" y="2267814"/>
            <a:ext cx="1904218" cy="172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60000">
            <a:off x="3980291" y="4496365"/>
            <a:ext cx="1609373" cy="1224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000">
            <a:off x="1263046" y="4499293"/>
            <a:ext cx="2036440" cy="1224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60000">
            <a:off x="5091280" y="2241574"/>
            <a:ext cx="2218845" cy="1764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9759" y="4521788"/>
            <a:ext cx="2011254" cy="12240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40361" y="5126862"/>
            <a:ext cx="1548000" cy="15480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946" y="5269094"/>
            <a:ext cx="1339829" cy="1440000"/>
          </a:xfrm>
          <a:prstGeom prst="rect">
            <a:avLst/>
          </a:prstGeom>
        </p:spPr>
      </p:pic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8005437" y="6165304"/>
            <a:ext cx="777815" cy="432048"/>
          </a:xfrm>
          <a:prstGeom prst="actionButtonForwardNex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93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340</Words>
  <Application>Microsoft Office PowerPoint</Application>
  <PresentationFormat>Экран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Функции и графики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Функции и графики</dc:title>
  <dc:creator>Елена</dc:creator>
  <cp:lastModifiedBy>Елена</cp:lastModifiedBy>
  <cp:revision>19</cp:revision>
  <dcterms:created xsi:type="dcterms:W3CDTF">2014-09-19T15:03:15Z</dcterms:created>
  <dcterms:modified xsi:type="dcterms:W3CDTF">2014-11-24T13:22:01Z</dcterms:modified>
</cp:coreProperties>
</file>