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4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-26881" y="-19294"/>
            <a:ext cx="9161544" cy="6858000"/>
            <a:chOff x="-17544" y="0"/>
            <a:chExt cx="9161544" cy="6858000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06" t="12019" r="6843" b="11780"/>
            <a:stretch/>
          </p:blipFill>
          <p:spPr>
            <a:xfrm>
              <a:off x="1435480" y="0"/>
              <a:ext cx="7708520" cy="6858000"/>
            </a:xfrm>
            <a:prstGeom prst="rect">
              <a:avLst/>
            </a:prstGeom>
          </p:spPr>
        </p:pic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544" y="3833339"/>
              <a:ext cx="3005367" cy="3005367"/>
            </a:xfrm>
            <a:prstGeom prst="rect">
              <a:avLst/>
            </a:prstGeom>
          </p:spPr>
        </p:pic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398" y="116632"/>
            <a:ext cx="6548264" cy="1470025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Окружность</a:t>
            </a:r>
            <a:endParaRPr lang="ru-RU" sz="7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7130" y="1484784"/>
            <a:ext cx="6400800" cy="1119188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Простейшие задачи на построение с помощью циркуля и линейки</a:t>
            </a:r>
            <a:endParaRPr lang="ru-RU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420888"/>
            <a:ext cx="3530023" cy="3707330"/>
          </a:xfrm>
          <a:prstGeom prst="rect">
            <a:avLst/>
          </a:prstGeom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2745223" y="6128218"/>
            <a:ext cx="6400800" cy="729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8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Учитель математики МКОУ Обская ООШ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Водянова Елена Анатольевна</a:t>
            </a:r>
            <a:endParaRPr lang="ru-RU" sz="18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631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49"/>
    </mc:Choice>
    <mc:Fallback xmlns="">
      <p:transition spd="slow" advTm="10749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дзаголовок 2"/>
          <p:cNvSpPr txBox="1">
            <a:spLocks/>
          </p:cNvSpPr>
          <p:nvPr/>
        </p:nvSpPr>
        <p:spPr>
          <a:xfrm>
            <a:off x="2223159" y="116632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Простейшие задачи на построение</a:t>
            </a:r>
            <a:endParaRPr lang="ru-RU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7" name="Подзаголовок 2"/>
          <p:cNvSpPr txBox="1">
            <a:spLocks/>
          </p:cNvSpPr>
          <p:nvPr/>
        </p:nvSpPr>
        <p:spPr>
          <a:xfrm>
            <a:off x="2223159" y="1124744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Нам потребуются:</a:t>
            </a:r>
            <a:endParaRPr lang="ru-RU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1291" y="2365706"/>
            <a:ext cx="3544741" cy="208800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963" y="1969706"/>
            <a:ext cx="2880000" cy="2880000"/>
          </a:xfrm>
          <a:prstGeom prst="rect">
            <a:avLst/>
          </a:prstGeom>
        </p:spPr>
      </p:pic>
      <p:sp>
        <p:nvSpPr>
          <p:cNvPr id="20" name="Подзаголовок 2"/>
          <p:cNvSpPr txBox="1">
            <a:spLocks/>
          </p:cNvSpPr>
          <p:nvPr/>
        </p:nvSpPr>
        <p:spPr>
          <a:xfrm>
            <a:off x="2138963" y="5517232"/>
            <a:ext cx="290117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Циркуль</a:t>
            </a:r>
            <a:endParaRPr lang="ru-RU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1" name="Подзаголовок 2"/>
          <p:cNvSpPr txBox="1">
            <a:spLocks/>
          </p:cNvSpPr>
          <p:nvPr/>
        </p:nvSpPr>
        <p:spPr>
          <a:xfrm>
            <a:off x="5659220" y="5517232"/>
            <a:ext cx="2901178" cy="973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Линейка 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и карандаш</a:t>
            </a:r>
            <a:endParaRPr lang="ru-RU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54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49"/>
    </mc:Choice>
    <mc:Fallback xmlns="">
      <p:transition spd="slow" advTm="1074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1"/>
      <p:bldP spid="2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дзаголовок 2"/>
          <p:cNvSpPr txBox="1">
            <a:spLocks/>
          </p:cNvSpPr>
          <p:nvPr/>
        </p:nvSpPr>
        <p:spPr>
          <a:xfrm>
            <a:off x="2223159" y="116632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Простейшие задачи на построение</a:t>
            </a:r>
            <a:endParaRPr lang="ru-RU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7" name="Подзаголовок 2"/>
          <p:cNvSpPr txBox="1">
            <a:spLocks/>
          </p:cNvSpPr>
          <p:nvPr/>
        </p:nvSpPr>
        <p:spPr>
          <a:xfrm>
            <a:off x="2223159" y="844797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Задача 1. Построение биссектрисы угла</a:t>
            </a:r>
            <a:endParaRPr lang="ru-RU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2683" y="1623796"/>
            <a:ext cx="3933533" cy="336240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787" y="1983836"/>
            <a:ext cx="3168352" cy="342141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787" y="1983836"/>
            <a:ext cx="3102171" cy="330989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663" y="1766989"/>
            <a:ext cx="4035069" cy="349483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5783" y="1800879"/>
            <a:ext cx="4043136" cy="349284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3141" y="1805825"/>
            <a:ext cx="3935081" cy="3456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4" name="Подзаголовок 2"/>
              <p:cNvSpPr txBox="1">
                <a:spLocks/>
              </p:cNvSpPr>
              <p:nvPr/>
            </p:nvSpPr>
            <p:spPr>
              <a:xfrm>
                <a:off x="2376951" y="5733256"/>
                <a:ext cx="6400800" cy="64807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ru-RU" sz="24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Докажите, что </a:t>
                </a:r>
                <a14:m>
                  <m:oMath xmlns:m="http://schemas.openxmlformats.org/officeDocument/2006/math">
                    <m:r>
                      <a:rPr lang="ru-RU" sz="2400" b="1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𝑿𝑨</m:t>
                    </m:r>
                    <m:sSub>
                      <m:sSubPr>
                        <m:ctrlPr>
                          <a:rPr lang="en-US" sz="2400" b="1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/>
                            <a:ea typeface="Cambria Math"/>
                          </a:rPr>
                          <m:t>𝑿</m:t>
                        </m:r>
                      </m:e>
                      <m:sub>
                        <m:r>
                          <a:rPr lang="en-US" sz="2400" b="1" i="1" smtClean="0">
                            <a:latin typeface="Cambria Math"/>
                            <a:ea typeface="Cambria Math"/>
                          </a:rPr>
                          <m:t>𝟏</m:t>
                        </m:r>
                      </m:sub>
                    </m:sSub>
                    <m:r>
                      <a:rPr lang="en-US" sz="2400" b="1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ru-RU" sz="2400" b="1" i="1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sz="2400" b="1" i="1">
                        <a:latin typeface="Cambria Math"/>
                        <a:ea typeface="Cambria Math"/>
                      </a:rPr>
                      <m:t>𝑿𝑨</m:t>
                    </m:r>
                    <m:sSub>
                      <m:sSubPr>
                        <m:ctrlPr>
                          <a:rPr lang="en-US" sz="24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/>
                            <a:ea typeface="Cambria Math"/>
                          </a:rPr>
                          <m:t>𝑿</m:t>
                        </m:r>
                      </m:e>
                      <m:sub>
                        <m:r>
                          <a:rPr lang="en-US" sz="2400" b="1" i="1" smtClean="0">
                            <a:latin typeface="Cambria Math"/>
                            <a:ea typeface="Cambria Math"/>
                          </a:rPr>
                          <m:t>𝟐</m:t>
                        </m:r>
                      </m:sub>
                    </m:sSub>
                  </m:oMath>
                </a14:m>
                <a:endParaRPr lang="ru-RU" sz="24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4" name="Подзаголовок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6951" y="5733256"/>
                <a:ext cx="6400800" cy="648072"/>
              </a:xfrm>
              <a:prstGeom prst="rect">
                <a:avLst/>
              </a:prstGeom>
              <a:blipFill rotWithShape="1">
                <a:blip r:embed="rId9"/>
                <a:stretch>
                  <a:fillRect t="-74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5935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49"/>
    </mc:Choice>
    <mc:Fallback xmlns="">
      <p:transition spd="slow" advTm="1074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дзаголовок 2"/>
          <p:cNvSpPr txBox="1">
            <a:spLocks/>
          </p:cNvSpPr>
          <p:nvPr/>
        </p:nvSpPr>
        <p:spPr>
          <a:xfrm>
            <a:off x="2223159" y="116632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Простейшие задачи на построение</a:t>
            </a:r>
            <a:endParaRPr lang="ru-RU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7" name="Подзаголовок 2"/>
          <p:cNvSpPr txBox="1">
            <a:spLocks/>
          </p:cNvSpPr>
          <p:nvPr/>
        </p:nvSpPr>
        <p:spPr>
          <a:xfrm>
            <a:off x="2223159" y="844797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Задача 2. Построение угла, равного данному</a:t>
            </a:r>
            <a:endParaRPr lang="ru-RU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Подзаголовок 2"/>
              <p:cNvSpPr txBox="1">
                <a:spLocks/>
              </p:cNvSpPr>
              <p:nvPr/>
            </p:nvSpPr>
            <p:spPr>
              <a:xfrm>
                <a:off x="2370411" y="6068621"/>
                <a:ext cx="6400800" cy="64807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ru-RU" sz="24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Докажите, что  </a:t>
                </a:r>
                <a14:m>
                  <m:oMath xmlns:m="http://schemas.openxmlformats.org/officeDocument/2006/math">
                    <m:r>
                      <a:rPr lang="ru-RU" sz="2400" b="1" i="1">
                        <a:latin typeface="Cambria Math"/>
                        <a:ea typeface="Cambria Math"/>
                      </a:rPr>
                      <m:t>∠ВОС</m:t>
                    </m:r>
                  </m:oMath>
                </a14:m>
                <a:r>
                  <a:rPr lang="ru-RU" sz="2400" b="1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ru-RU" sz="24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ru-RU" sz="2400" b="1" i="1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sz="2400" b="1" i="1">
                        <a:latin typeface="Cambria Math"/>
                        <a:ea typeface="Cambria Math"/>
                      </a:rPr>
                      <m:t>𝑨</m:t>
                    </m:r>
                  </m:oMath>
                </a14:m>
                <a:endParaRPr lang="ru-RU" sz="24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endParaRPr lang="ru-RU" sz="24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4" name="Подзаголовок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0411" y="6068621"/>
                <a:ext cx="6400800" cy="648072"/>
              </a:xfrm>
              <a:prstGeom prst="rect">
                <a:avLst/>
              </a:prstGeom>
              <a:blipFill rotWithShape="1">
                <a:blip r:embed="rId3"/>
                <a:stretch>
                  <a:fillRect t="-75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Подзаголовок 2"/>
          <p:cNvSpPr txBox="1">
            <a:spLocks/>
          </p:cNvSpPr>
          <p:nvPr/>
        </p:nvSpPr>
        <p:spPr>
          <a:xfrm>
            <a:off x="2216799" y="1492869"/>
            <a:ext cx="1851146" cy="4959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Дано:</a:t>
            </a:r>
            <a:endParaRPr lang="ru-RU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838" y="1168833"/>
            <a:ext cx="3328704" cy="268856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5" name="Подзаголовок 2"/>
              <p:cNvSpPr txBox="1">
                <a:spLocks/>
              </p:cNvSpPr>
              <p:nvPr/>
            </p:nvSpPr>
            <p:spPr>
              <a:xfrm>
                <a:off x="5308415" y="1492869"/>
                <a:ext cx="3656073" cy="49597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24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Построить: </a:t>
                </a:r>
                <a14:m>
                  <m:oMath xmlns:m="http://schemas.openxmlformats.org/officeDocument/2006/math">
                    <m:r>
                      <a:rPr lang="ru-RU" sz="2400" b="1" i="1">
                        <a:latin typeface="Cambria Math"/>
                        <a:ea typeface="Cambria Math"/>
                      </a:rPr>
                      <m:t>∠</m:t>
                    </m:r>
                    <m:r>
                      <a:rPr lang="ru-RU" sz="2400" b="1" i="1" smtClean="0">
                        <a:latin typeface="Cambria Math"/>
                        <a:ea typeface="Cambria Math"/>
                      </a:rPr>
                      <m:t>ВОС</m:t>
                    </m:r>
                  </m:oMath>
                </a14:m>
                <a:r>
                  <a:rPr lang="ru-RU" sz="2400" b="1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ru-RU" sz="24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ru-RU" sz="2400" b="1" i="1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sz="2400" b="1" i="1">
                        <a:latin typeface="Cambria Math"/>
                        <a:ea typeface="Cambria Math"/>
                      </a:rPr>
                      <m:t>𝑨</m:t>
                    </m:r>
                  </m:oMath>
                </a14:m>
                <a:endParaRPr lang="ru-RU" sz="24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5" name="Подзаголовок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8415" y="1492869"/>
                <a:ext cx="3656073" cy="495972"/>
              </a:xfrm>
              <a:prstGeom prst="rect">
                <a:avLst/>
              </a:prstGeom>
              <a:blipFill rotWithShape="1">
                <a:blip r:embed="rId5"/>
                <a:stretch>
                  <a:fillRect l="-2667" t="-9877" b="-209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5" y="4800874"/>
            <a:ext cx="4298053" cy="597460"/>
          </a:xfrm>
          <a:prstGeom prst="rect">
            <a:avLst/>
          </a:prstGeom>
        </p:spPr>
      </p:pic>
      <p:sp>
        <p:nvSpPr>
          <p:cNvPr id="16" name="Подзаголовок 2"/>
          <p:cNvSpPr txBox="1">
            <a:spLocks/>
          </p:cNvSpPr>
          <p:nvPr/>
        </p:nvSpPr>
        <p:spPr>
          <a:xfrm>
            <a:off x="5358542" y="2513117"/>
            <a:ext cx="3656073" cy="4959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Построение.</a:t>
            </a:r>
            <a:endParaRPr lang="ru-RU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044" y="1347760"/>
            <a:ext cx="3340898" cy="236240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5531" y="4021596"/>
            <a:ext cx="4602879" cy="2011854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786992" y="5167501"/>
            <a:ext cx="34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324" y="1433111"/>
            <a:ext cx="3362235" cy="2191702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228" y="3965649"/>
            <a:ext cx="7276207" cy="1670449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3579" y="3998305"/>
            <a:ext cx="7593226" cy="1950889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564" y="3998305"/>
            <a:ext cx="7498730" cy="1969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837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49"/>
    </mc:Choice>
    <mc:Fallback xmlns="">
      <p:transition spd="slow" advTm="1074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4" grpId="0"/>
      <p:bldP spid="11" grpId="1"/>
      <p:bldP spid="15" grpId="0"/>
      <p:bldP spid="16" grpId="0"/>
      <p:bldP spid="1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88</Words>
  <Application>Microsoft Office PowerPoint</Application>
  <PresentationFormat>Экран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Окружность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</dc:creator>
  <cp:lastModifiedBy>windows</cp:lastModifiedBy>
  <cp:revision>23</cp:revision>
  <dcterms:created xsi:type="dcterms:W3CDTF">2017-12-11T11:08:42Z</dcterms:created>
  <dcterms:modified xsi:type="dcterms:W3CDTF">2019-03-09T16:12:59Z</dcterms:modified>
</cp:coreProperties>
</file>